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68" r:id="rId4"/>
    <p:sldId id="292" r:id="rId5"/>
    <p:sldId id="270" r:id="rId6"/>
    <p:sldId id="278" r:id="rId7"/>
    <p:sldId id="269" r:id="rId8"/>
    <p:sldId id="279" r:id="rId9"/>
    <p:sldId id="275" r:id="rId10"/>
    <p:sldId id="291" r:id="rId11"/>
    <p:sldId id="295" r:id="rId12"/>
    <p:sldId id="271" r:id="rId13"/>
    <p:sldId id="272" r:id="rId14"/>
    <p:sldId id="273" r:id="rId15"/>
    <p:sldId id="274" r:id="rId16"/>
    <p:sldId id="277" r:id="rId17"/>
    <p:sldId id="281" r:id="rId18"/>
    <p:sldId id="290" r:id="rId19"/>
    <p:sldId id="288" r:id="rId20"/>
    <p:sldId id="289" r:id="rId21"/>
    <p:sldId id="282" r:id="rId22"/>
    <p:sldId id="276" r:id="rId23"/>
    <p:sldId id="280" r:id="rId24"/>
    <p:sldId id="261" r:id="rId25"/>
    <p:sldId id="283" r:id="rId26"/>
    <p:sldId id="284" r:id="rId27"/>
    <p:sldId id="264" r:id="rId28"/>
    <p:sldId id="265" r:id="rId29"/>
    <p:sldId id="286" r:id="rId30"/>
    <p:sldId id="285" r:id="rId31"/>
  </p:sldIdLst>
  <p:sldSz cx="9144000" cy="6858000" type="screen4x3"/>
  <p:notesSz cx="6858000" cy="9144000"/>
  <p:embeddedFontLst>
    <p:embeddedFont>
      <p:font typeface="Overlock" panose="02000506030000020004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A. Hall" initials="JAH" lastIdx="4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81"/>
    <a:srgbClr val="000000"/>
    <a:srgbClr val="C7C7C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940" autoAdjust="0"/>
  </p:normalViewPr>
  <p:slideViewPr>
    <p:cSldViewPr>
      <p:cViewPr>
        <p:scale>
          <a:sx n="120" d="100"/>
          <a:sy n="120" d="100"/>
        </p:scale>
        <p:origin x="-12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3B2C9-7C22-4E64-80C5-16D1FBE334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FC9B7-089B-4BD8-BFFF-BFA695A3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8ACB-DEE1-4C50-89E8-FDAD10A91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89DD-2DAA-411E-80F2-B6E40BAA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289DD-2DAA-411E-80F2-B6E40BAA20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1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2" y="6290480"/>
            <a:ext cx="2438399" cy="5048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162800" y="6096000"/>
            <a:ext cx="1828800" cy="60960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72200"/>
            <a:ext cx="1593273" cy="4711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31678" y="6404402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33781"/>
                </a:solidFill>
              </a:rPr>
              <a:t>Objectives of HCn3D | </a:t>
            </a:r>
            <a:fld id="{3D73013A-5B28-4005-9DF9-D0A92DC00DE1}" type="slidenum">
              <a:rPr lang="en-US" sz="1200" smtClean="0">
                <a:solidFill>
                  <a:srgbClr val="233781"/>
                </a:solidFill>
              </a:rPr>
              <a:t>‹#›</a:t>
            </a:fld>
            <a:endParaRPr lang="en-US" sz="1200" dirty="0">
              <a:solidFill>
                <a:srgbClr val="233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4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2337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3378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337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337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337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337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pac.gov/documents/reports/chapter-8-next-steps-in-measuring-quality-of-care-in-medicare-(june-2015-report).pdf?sfvrsn=0" TargetMode="External"/><Relationship Id="rId2" Type="http://schemas.openxmlformats.org/officeDocument/2006/relationships/hyperlink" Target="http://www.medpac.gov/documents/reports/chapter-3-measuring-quality-of-care-in-medicare-(june-2014-report).pdf?sfvrsn=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cripley@ripleyandassociates.com" TargetMode="External"/><Relationship Id="rId2" Type="http://schemas.openxmlformats.org/officeDocument/2006/relationships/hyperlink" Target="http://hcn3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A new era in healthcare assessment is on the horizon…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7010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000" dirty="0" smtClean="0"/>
              <a:t>Innovation Initiative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863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0" y="1295400"/>
            <a:ext cx="6248399" cy="468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Third Dimension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1"/>
            <a:ext cx="6172200" cy="4576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Accountability… A </a:t>
            </a:r>
            <a:r>
              <a:rPr lang="en-US" dirty="0"/>
              <a:t>M</a:t>
            </a:r>
            <a:r>
              <a:rPr lang="en-US" dirty="0" smtClean="0"/>
              <a:t>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Numerator/Denominator  = Value</a:t>
            </a:r>
          </a:p>
          <a:p>
            <a:r>
              <a:rPr lang="en-US" dirty="0" smtClean="0"/>
              <a:t>Numerator = services of care</a:t>
            </a:r>
          </a:p>
          <a:p>
            <a:r>
              <a:rPr lang="en-US" dirty="0" smtClean="0"/>
              <a:t>Denominator = population function of multilevel network </a:t>
            </a:r>
          </a:p>
          <a:p>
            <a:r>
              <a:rPr lang="en-US" dirty="0" smtClean="0"/>
              <a:t>How HCn3D supports building N/D</a:t>
            </a:r>
          </a:p>
          <a:p>
            <a:r>
              <a:rPr lang="en-US" dirty="0" smtClean="0"/>
              <a:t>Dynamic Population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define the Time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Episode of Care</a:t>
            </a:r>
          </a:p>
          <a:p>
            <a:r>
              <a:rPr lang="en-US" dirty="0" smtClean="0"/>
              <a:t>Establish the interval</a:t>
            </a:r>
          </a:p>
          <a:p>
            <a:endParaRPr lang="en-US" dirty="0"/>
          </a:p>
          <a:p>
            <a:r>
              <a:rPr lang="en-US" dirty="0" smtClean="0"/>
              <a:t>Instance of care</a:t>
            </a:r>
          </a:p>
          <a:p>
            <a:r>
              <a:rPr lang="en-US" dirty="0" smtClean="0"/>
              <a:t>Broader interval</a:t>
            </a:r>
          </a:p>
          <a:p>
            <a:endParaRPr lang="en-US" dirty="0"/>
          </a:p>
          <a:p>
            <a:r>
              <a:rPr lang="en-US" dirty="0" smtClean="0"/>
              <a:t>Future Value Outcomes</a:t>
            </a:r>
          </a:p>
          <a:p>
            <a:r>
              <a:rPr lang="en-US" dirty="0" smtClean="0"/>
              <a:t>Pathways clinical</a:t>
            </a:r>
          </a:p>
          <a:p>
            <a:r>
              <a:rPr lang="en-US" dirty="0" smtClean="0"/>
              <a:t>Trajectory  statistical/basis of counterfactuals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Once </a:t>
            </a:r>
            <a:r>
              <a:rPr lang="en-US" sz="3800" dirty="0"/>
              <a:t>I</a:t>
            </a:r>
            <a:r>
              <a:rPr lang="en-US" sz="3800" dirty="0" smtClean="0"/>
              <a:t>nterval decided, define Numerator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Episodes of Care</a:t>
            </a:r>
          </a:p>
          <a:p>
            <a:pPr lvl="1"/>
            <a:r>
              <a:rPr lang="en-US" dirty="0" smtClean="0"/>
              <a:t>Sum services that are triggered</a:t>
            </a:r>
          </a:p>
          <a:p>
            <a:r>
              <a:rPr lang="en-US" dirty="0" smtClean="0"/>
              <a:t>Instances of Care</a:t>
            </a:r>
          </a:p>
          <a:p>
            <a:pPr lvl="1"/>
            <a:r>
              <a:rPr lang="en-US" dirty="0" smtClean="0"/>
              <a:t>Broader time duration surrounding Trigger</a:t>
            </a:r>
          </a:p>
          <a:p>
            <a:pPr lvl="1"/>
            <a:r>
              <a:rPr lang="en-US" dirty="0" smtClean="0"/>
              <a:t>Broader impact on multilevel network</a:t>
            </a:r>
          </a:p>
          <a:p>
            <a:r>
              <a:rPr lang="en-US" dirty="0" smtClean="0"/>
              <a:t>Future Value Outcomes</a:t>
            </a:r>
          </a:p>
          <a:p>
            <a:pPr lvl="1"/>
            <a:r>
              <a:rPr lang="en-US" dirty="0" smtClean="0"/>
              <a:t>Intervals and Periods</a:t>
            </a:r>
          </a:p>
          <a:p>
            <a:pPr lvl="1"/>
            <a:r>
              <a:rPr lang="en-US" dirty="0" smtClean="0"/>
              <a:t>Extended intervals of pathway/trajectories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Once Interval decided, Define Denominator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Defined by the population </a:t>
            </a:r>
          </a:p>
          <a:p>
            <a:r>
              <a:rPr lang="en-US" dirty="0" smtClean="0"/>
              <a:t>Episode of Care</a:t>
            </a:r>
          </a:p>
          <a:p>
            <a:pPr lvl="1"/>
            <a:r>
              <a:rPr lang="en-US" dirty="0" smtClean="0"/>
              <a:t>PCI summed for Provider</a:t>
            </a:r>
          </a:p>
          <a:p>
            <a:pPr lvl="1"/>
            <a:r>
              <a:rPr lang="en-US" dirty="0" smtClean="0"/>
              <a:t>All PCI groups all Providers</a:t>
            </a:r>
          </a:p>
          <a:p>
            <a:pPr lvl="1"/>
            <a:r>
              <a:rPr lang="en-US" dirty="0" smtClean="0"/>
              <a:t>Providers patient base for PCI service defines population for benchmark</a:t>
            </a:r>
          </a:p>
          <a:p>
            <a:r>
              <a:rPr lang="en-US" dirty="0" smtClean="0"/>
              <a:t>Instance of Care (Patient defined)</a:t>
            </a:r>
          </a:p>
          <a:p>
            <a:r>
              <a:rPr lang="en-US" dirty="0" smtClean="0"/>
              <a:t>Future Value Outcomes  of Network/Subnetwork</a:t>
            </a:r>
          </a:p>
          <a:p>
            <a:pPr lvl="1"/>
            <a:r>
              <a:rPr lang="en-US" dirty="0" smtClean="0"/>
              <a:t>Dynamic Population Builder for “at risk” group that contributes to Healthy Days at Home metric</a:t>
            </a:r>
          </a:p>
          <a:p>
            <a:pPr lvl="1"/>
            <a:r>
              <a:rPr lang="en-US" dirty="0" smtClean="0"/>
              <a:t>Support for Counterfactual Outcomes such as Potentially Preventable ER visits, avoidable CHF episodes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Value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CMS objective of outcomes measures replacing process measures by 2018</a:t>
            </a:r>
          </a:p>
          <a:p>
            <a:r>
              <a:rPr lang="en-US" dirty="0" smtClean="0">
                <a:hlinkClick r:id="rId2"/>
              </a:rPr>
              <a:t>MedPac 2014 Chapter 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Rudimentary outcomes discussion</a:t>
            </a:r>
          </a:p>
          <a:p>
            <a:r>
              <a:rPr lang="en-US" dirty="0" smtClean="0">
                <a:hlinkClick r:id="rId3"/>
              </a:rPr>
              <a:t>MedPac 2015 Chapter 8</a:t>
            </a:r>
            <a:endParaRPr lang="en-US" dirty="0" smtClean="0"/>
          </a:p>
          <a:p>
            <a:pPr lvl="1"/>
            <a:r>
              <a:rPr lang="en-US" dirty="0" smtClean="0"/>
              <a:t>Struggle to define time boundaries for health days at home</a:t>
            </a:r>
          </a:p>
          <a:p>
            <a:r>
              <a:rPr lang="en-US" dirty="0" smtClean="0"/>
              <a:t>CMS Metric for Outcomes</a:t>
            </a:r>
          </a:p>
          <a:p>
            <a:pPr lvl="1"/>
            <a:r>
              <a:rPr lang="en-US" dirty="0" smtClean="0"/>
              <a:t>Primarily Counterfactual objectives – measure what did not happen</a:t>
            </a:r>
          </a:p>
          <a:p>
            <a:pPr lvl="1"/>
            <a:r>
              <a:rPr lang="en-US" dirty="0" smtClean="0"/>
              <a:t>Potentially Preventable</a:t>
            </a:r>
            <a:r>
              <a:rPr lang="en-US" dirty="0"/>
              <a:t> </a:t>
            </a:r>
            <a:r>
              <a:rPr lang="en-US" dirty="0" smtClean="0"/>
              <a:t>ER visits, Surgeries, HDAH</a:t>
            </a:r>
            <a:endParaRPr lang="en-US" baseline="-25000" dirty="0" smtClean="0"/>
          </a:p>
          <a:p>
            <a:r>
              <a:rPr lang="en-US" dirty="0" smtClean="0"/>
              <a:t>Tenncare Opportunity to build from Episode technology to CMS Outcome Objectives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Inflection</a:t>
            </a:r>
            <a:r>
              <a:rPr lang="en-US" baseline="0" dirty="0" smtClean="0"/>
              <a:t>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Point in Time</a:t>
            </a:r>
          </a:p>
          <a:p>
            <a:r>
              <a:rPr lang="en-US" dirty="0" smtClean="0"/>
              <a:t>Assembles input and output of Logic</a:t>
            </a:r>
          </a:p>
          <a:p>
            <a:r>
              <a:rPr lang="en-US" dirty="0" smtClean="0"/>
              <a:t>Linkages within paths</a:t>
            </a:r>
          </a:p>
          <a:p>
            <a:r>
              <a:rPr lang="en-US" dirty="0" smtClean="0"/>
              <a:t>Journey of Episodes</a:t>
            </a:r>
          </a:p>
          <a:p>
            <a:pPr lvl="1"/>
            <a:r>
              <a:rPr lang="en-US" dirty="0" smtClean="0"/>
              <a:t>Grouped by Time Intervals for IOC</a:t>
            </a:r>
          </a:p>
          <a:p>
            <a:pPr lvl="1"/>
            <a:r>
              <a:rPr lang="en-US" dirty="0" smtClean="0"/>
              <a:t>Trajectory to Future Value Outcomes</a:t>
            </a:r>
          </a:p>
          <a:p>
            <a:r>
              <a:rPr lang="en-US" dirty="0" smtClean="0"/>
              <a:t>Reflected in Networks/Subnetworks</a:t>
            </a:r>
          </a:p>
          <a:p>
            <a:r>
              <a:rPr lang="en-US" dirty="0" smtClean="0"/>
              <a:t>HCn3D Deliverable to PCMH</a:t>
            </a:r>
          </a:p>
          <a:p>
            <a:r>
              <a:rPr lang="en-US" dirty="0" smtClean="0"/>
              <a:t>Many faces of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Individualizing Predictors of Disease</a:t>
            </a:r>
            <a:r>
              <a:rPr lang="en-US" baseline="30000" dirty="0" smtClean="0">
                <a:hlinkClick r:id="rId2" action="ppaction://hlinksldjump"/>
              </a:rPr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</a:t>
            </a:r>
            <a:endParaRPr lang="en-US" baseline="30000" dirty="0"/>
          </a:p>
          <a:p>
            <a:r>
              <a:rPr lang="en-US" dirty="0" smtClean="0"/>
              <a:t>The model</a:t>
            </a:r>
          </a:p>
          <a:p>
            <a:r>
              <a:rPr lang="en-US" dirty="0" smtClean="0"/>
              <a:t>The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Equation</a:t>
            </a:r>
            <a:r>
              <a:rPr lang="en-US" baseline="30000" dirty="0" smtClean="0">
                <a:hlinkClick r:id="rId2" action="ppaction://hlinksldjump"/>
              </a:rPr>
              <a:t>1</a:t>
            </a:r>
            <a:endParaRPr lang="en-US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71206" cy="1276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objectives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 from TennCare Episodes of Care, to Care of the Future </a:t>
            </a:r>
          </a:p>
          <a:p>
            <a:r>
              <a:rPr lang="en-US" smtClean="0"/>
              <a:t>Accountability tool</a:t>
            </a:r>
          </a:p>
          <a:p>
            <a:r>
              <a:rPr lang="en-US" smtClean="0"/>
              <a:t>Graphic depiction</a:t>
            </a:r>
          </a:p>
          <a:p>
            <a:r>
              <a:rPr lang="en-US" smtClean="0"/>
              <a:t>Design PCMH as Central as a Sphere of observation and influence</a:t>
            </a:r>
          </a:p>
          <a:p>
            <a:r>
              <a:rPr lang="en-US" smtClean="0"/>
              <a:t>Patient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</a:t>
            </a:r>
            <a:r>
              <a:rPr lang="en-US" baseline="30000" dirty="0" smtClean="0">
                <a:hlinkClick r:id="rId2" action="ppaction://hlinksldjump"/>
              </a:rPr>
              <a:t>1</a:t>
            </a:r>
            <a:endParaRPr lang="en-US" baseline="30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2452"/>
            <a:ext cx="7755850" cy="3612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Trajectory</a:t>
            </a:r>
            <a:r>
              <a:rPr lang="en-US" baseline="30000" dirty="0" smtClean="0">
                <a:hlinkClick r:id="rId2" action="ppaction://hlinksldjump"/>
              </a:rPr>
              <a:t>1</a:t>
            </a:r>
            <a:endParaRPr lang="en-US" baseline="30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" y="1447800"/>
            <a:ext cx="794468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Days at Home (HDAH)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172200" cy="4576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Days at Home (cont.)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" y="1371600"/>
            <a:ext cx="788806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</a:t>
            </a:r>
            <a:r>
              <a:rPr lang="en-US" dirty="0" smtClean="0"/>
              <a:t>PCMH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phere </a:t>
            </a:r>
            <a:r>
              <a:rPr lang="en-US" dirty="0"/>
              <a:t>of </a:t>
            </a:r>
            <a:r>
              <a:rPr lang="en-US" dirty="0" smtClean="0"/>
              <a:t>observation</a:t>
            </a:r>
          </a:p>
          <a:p>
            <a:r>
              <a:rPr lang="en-US" dirty="0" smtClean="0"/>
              <a:t>Sphere of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Sphere of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Collaboration</a:t>
            </a:r>
          </a:p>
          <a:p>
            <a:r>
              <a:rPr lang="en-US" dirty="0" smtClean="0"/>
              <a:t>Subnetworks</a:t>
            </a:r>
          </a:p>
          <a:p>
            <a:pPr lvl="1"/>
            <a:r>
              <a:rPr lang="en-US" dirty="0" smtClean="0"/>
              <a:t>Centered on Patient</a:t>
            </a:r>
          </a:p>
          <a:p>
            <a:pPr lvl="1"/>
            <a:r>
              <a:rPr lang="en-US" dirty="0" smtClean="0"/>
              <a:t>PCMH determined population for Accountability</a:t>
            </a:r>
          </a:p>
          <a:p>
            <a:r>
              <a:rPr lang="en-US" dirty="0" smtClean="0"/>
              <a:t>Episodes, IOC, Value</a:t>
            </a:r>
          </a:p>
          <a:p>
            <a:r>
              <a:rPr lang="en-US" dirty="0" smtClean="0"/>
              <a:t>Journey/Trajectory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Sphere 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Policies</a:t>
            </a:r>
            <a:endParaRPr lang="en-US" dirty="0"/>
          </a:p>
          <a:p>
            <a:r>
              <a:rPr lang="en-US" dirty="0" smtClean="0"/>
              <a:t>Impact Decision at Inflection Point</a:t>
            </a:r>
          </a:p>
          <a:p>
            <a:r>
              <a:rPr lang="en-US" dirty="0" smtClean="0"/>
              <a:t>Network Distribution of Logic</a:t>
            </a:r>
          </a:p>
          <a:p>
            <a:r>
              <a:rPr lang="en-US" dirty="0" smtClean="0"/>
              <a:t>Action possibilities for Future Value</a:t>
            </a:r>
          </a:p>
          <a:p>
            <a:pPr lvl="1"/>
            <a:r>
              <a:rPr lang="en-US" dirty="0" smtClean="0"/>
              <a:t>Subnetwork “small data”</a:t>
            </a:r>
          </a:p>
          <a:p>
            <a:pPr lvl="1"/>
            <a:r>
              <a:rPr lang="en-US" dirty="0" smtClean="0"/>
              <a:t>Deterministic (not probabilistic) actionable at patient level</a:t>
            </a:r>
          </a:p>
        </p:txBody>
      </p:sp>
    </p:spTree>
    <p:extLst>
      <p:ext uri="{BB962C8B-B14F-4D97-AF65-F5344CB8AC3E}">
        <p14:creationId xmlns:p14="http://schemas.microsoft.com/office/powerpoint/2010/main" val="42533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50" dirty="0"/>
              <a:t>Various Technologies of 3 D</a:t>
            </a:r>
            <a:r>
              <a:rPr lang="en-US" sz="3950" dirty="0" smtClean="0"/>
              <a:t>imensions </a:t>
            </a:r>
            <a:endParaRPr lang="en-US" sz="3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generation</a:t>
            </a:r>
          </a:p>
          <a:p>
            <a:r>
              <a:rPr lang="en-US" dirty="0" smtClean="0"/>
              <a:t>Aggregation</a:t>
            </a:r>
          </a:p>
          <a:p>
            <a:r>
              <a:rPr lang="en-US" dirty="0" smtClean="0"/>
              <a:t>Probabilities</a:t>
            </a:r>
          </a:p>
          <a:p>
            <a:r>
              <a:rPr lang="en-US" dirty="0" smtClean="0"/>
              <a:t>Counterfactuals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Care </a:t>
            </a:r>
            <a:r>
              <a:rPr lang="en-US" sz="4000" dirty="0" smtClean="0"/>
              <a:t>Coordination </a:t>
            </a:r>
            <a:r>
              <a:rPr lang="en-US" sz="4000" dirty="0"/>
              <a:t>and </a:t>
            </a:r>
            <a:r>
              <a:rPr lang="en-US" sz="4000" dirty="0" smtClean="0"/>
              <a:t>Collaboration </a:t>
            </a:r>
            <a:endParaRPr lang="en-US" sz="3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N</a:t>
            </a:r>
            <a:r>
              <a:rPr lang="en-US" dirty="0" smtClean="0"/>
              <a:t>etwork Aggregation</a:t>
            </a:r>
          </a:p>
          <a:p>
            <a:r>
              <a:rPr lang="en-US" dirty="0" smtClean="0"/>
              <a:t>Future Value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err="1" smtClean="0"/>
              <a:t>Schulam</a:t>
            </a:r>
            <a:r>
              <a:rPr lang="en-US" sz="1600" dirty="0"/>
              <a:t> P, </a:t>
            </a:r>
            <a:r>
              <a:rPr lang="en-US" sz="1600" dirty="0" err="1" smtClean="0"/>
              <a:t>Saria</a:t>
            </a:r>
            <a:r>
              <a:rPr lang="en-US" sz="1600" dirty="0" smtClean="0"/>
              <a:t> S</a:t>
            </a:r>
            <a:r>
              <a:rPr lang="en-US" sz="1600" dirty="0"/>
              <a:t>. A Framework for Individualizing Predictions of Disease Trajectories by Exploiting Multi-Resolution Structure. http://pschulam.com/papers/schulam+saria_nips_2015.pdf. </a:t>
            </a:r>
          </a:p>
        </p:txBody>
      </p:sp>
    </p:spTree>
    <p:extLst>
      <p:ext uri="{BB962C8B-B14F-4D97-AF65-F5344CB8AC3E}">
        <p14:creationId xmlns:p14="http://schemas.microsoft.com/office/powerpoint/2010/main" val="324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Visual depiction of healthcare relationships</a:t>
            </a:r>
          </a:p>
          <a:p>
            <a:r>
              <a:rPr lang="en-US" smtClean="0"/>
              <a:t>Introduce Multilevel Framework</a:t>
            </a:r>
          </a:p>
          <a:p>
            <a:r>
              <a:rPr lang="en-US" smtClean="0"/>
              <a:t>Counterfactuals</a:t>
            </a:r>
          </a:p>
          <a:p>
            <a:pPr lvl="1"/>
            <a:r>
              <a:rPr lang="en-US" smtClean="0"/>
              <a:t>What is it? </a:t>
            </a:r>
          </a:p>
          <a:p>
            <a:pPr lvl="1"/>
            <a:r>
              <a:rPr lang="en-US" smtClean="0"/>
              <a:t>Why do we need it?</a:t>
            </a:r>
          </a:p>
          <a:p>
            <a:r>
              <a:rPr lang="en-US" smtClean="0"/>
              <a:t>Model building... Framework for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Website</a:t>
            </a:r>
            <a:r>
              <a:rPr lang="en-US" sz="2600" dirty="0"/>
              <a:t>: </a:t>
            </a:r>
            <a:r>
              <a:rPr lang="en-US" sz="2600" dirty="0">
                <a:hlinkClick r:id="rId2"/>
              </a:rPr>
              <a:t>http://hcn3d.com</a:t>
            </a:r>
            <a:r>
              <a:rPr lang="en-US" sz="2600" dirty="0" smtClean="0">
                <a:hlinkClick r:id="rId2"/>
              </a:rPr>
              <a:t>/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Email:  </a:t>
            </a:r>
            <a:r>
              <a:rPr lang="en-US" sz="2600" dirty="0" smtClean="0">
                <a:hlinkClick r:id="rId3"/>
              </a:rPr>
              <a:t>rcripley@ripleyandassociates.com</a:t>
            </a:r>
            <a:endParaRPr lang="en-US" sz="2600" dirty="0" smtClean="0"/>
          </a:p>
          <a:p>
            <a:r>
              <a:rPr lang="en-US" sz="2600" dirty="0" smtClean="0"/>
              <a:t>Phone: 615.347.8363</a:t>
            </a:r>
          </a:p>
        </p:txBody>
      </p:sp>
    </p:spTree>
    <p:extLst>
      <p:ext uri="{BB962C8B-B14F-4D97-AF65-F5344CB8AC3E}">
        <p14:creationId xmlns:p14="http://schemas.microsoft.com/office/powerpoint/2010/main" val="39236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HCn3D System</a:t>
            </a:r>
            <a:endParaRPr lang="en-US" sz="3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Tame the “</a:t>
            </a:r>
            <a:r>
              <a:rPr lang="en-US" dirty="0" err="1" smtClean="0"/>
              <a:t>BeaST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  Business (Interoperability, business goals)</a:t>
            </a:r>
          </a:p>
          <a:p>
            <a:pPr lvl="1"/>
            <a:r>
              <a:rPr lang="en-US" dirty="0" smtClean="0"/>
              <a:t>S  Semantics (Reflects language of network entities)</a:t>
            </a:r>
          </a:p>
          <a:p>
            <a:pPr lvl="1"/>
            <a:r>
              <a:rPr lang="en-US" dirty="0" smtClean="0"/>
              <a:t>T  Technology (Quantitation tools)</a:t>
            </a:r>
          </a:p>
          <a:p>
            <a:pPr lvl="1"/>
            <a:r>
              <a:rPr lang="en-US" dirty="0" smtClean="0"/>
              <a:t>e   Promote Efficiency </a:t>
            </a:r>
          </a:p>
          <a:p>
            <a:pPr lvl="1"/>
            <a:r>
              <a:rPr lang="en-US" dirty="0" smtClean="0"/>
              <a:t>a   Ambiguity resolved by Transparency</a:t>
            </a:r>
          </a:p>
          <a:p>
            <a:r>
              <a:rPr lang="en-US" dirty="0" smtClean="0"/>
              <a:t>Builds </a:t>
            </a:r>
            <a:r>
              <a:rPr lang="en-US" dirty="0"/>
              <a:t>on existing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Enhancement by </a:t>
            </a:r>
            <a:r>
              <a:rPr lang="en-US" dirty="0"/>
              <a:t>visualization of relationships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5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HCn3D Graphic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105400" cy="465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– 1st Dimension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1"/>
            <a:ext cx="6172200" cy="4576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Episode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096000" cy="4679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Multilevel Structure</a:t>
            </a:r>
          </a:p>
          <a:p>
            <a:r>
              <a:rPr lang="en-US" dirty="0" smtClean="0"/>
              <a:t>Patient Centered</a:t>
            </a:r>
          </a:p>
          <a:p>
            <a:pPr lvl="1"/>
            <a:r>
              <a:rPr lang="en-US" dirty="0" smtClean="0"/>
              <a:t>Technical meaning</a:t>
            </a:r>
          </a:p>
          <a:p>
            <a:r>
              <a:rPr lang="en-US" dirty="0" smtClean="0"/>
              <a:t>Provider</a:t>
            </a:r>
          </a:p>
          <a:p>
            <a:r>
              <a:rPr lang="en-US" dirty="0" smtClean="0"/>
              <a:t>Provider Associations</a:t>
            </a:r>
          </a:p>
          <a:p>
            <a:pPr lvl="1"/>
            <a:r>
              <a:rPr lang="en-US" dirty="0" smtClean="0"/>
              <a:t>ACO</a:t>
            </a:r>
          </a:p>
          <a:p>
            <a:pPr lvl="1"/>
            <a:r>
              <a:rPr lang="en-US" dirty="0" smtClean="0"/>
              <a:t>PCMH</a:t>
            </a:r>
          </a:p>
          <a:p>
            <a:pPr lvl="1"/>
            <a:r>
              <a:rPr lang="en-US" dirty="0" smtClean="0"/>
              <a:t>informal data driven </a:t>
            </a:r>
          </a:p>
          <a:p>
            <a:r>
              <a:rPr lang="en-US" dirty="0" smtClean="0"/>
              <a:t>Plans</a:t>
            </a:r>
          </a:p>
          <a:p>
            <a:r>
              <a:rPr lang="en-US" dirty="0" smtClean="0"/>
              <a:t>Regional Scale</a:t>
            </a:r>
          </a:p>
          <a:p>
            <a:r>
              <a:rPr lang="en-US" dirty="0" smtClean="0"/>
              <a:t>Network Entities and Links dynamically assembled to define populations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92" y="1524000"/>
            <a:ext cx="4697908" cy="3407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– 2</a:t>
            </a:r>
            <a:r>
              <a:rPr lang="en-US" baseline="30000" dirty="0" smtClean="0"/>
              <a:t>nd</a:t>
            </a:r>
            <a:r>
              <a:rPr lang="en-US" dirty="0" smtClean="0"/>
              <a:t>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6248400" cy="4683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n3D">
      <a:majorFont>
        <a:latin typeface="Overlock"/>
        <a:ea typeface=""/>
        <a:cs typeface=""/>
      </a:majorFont>
      <a:minorFont>
        <a:latin typeface="Overlo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6681</TotalTime>
  <Words>589</Words>
  <Application>Microsoft Office PowerPoint</Application>
  <PresentationFormat>On-screen Show (4:3)</PresentationFormat>
  <Paragraphs>140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Overlock</vt:lpstr>
      <vt:lpstr>Calibri</vt:lpstr>
      <vt:lpstr>Office Theme</vt:lpstr>
      <vt:lpstr>A new era in healthcare assessment is on the horizon…</vt:lpstr>
      <vt:lpstr>Main objectives of Presentation</vt:lpstr>
      <vt:lpstr>Secondary Objectives</vt:lpstr>
      <vt:lpstr>HCn3D System</vt:lpstr>
      <vt:lpstr>Master HCn3D Graphic</vt:lpstr>
      <vt:lpstr>Logic – 1st Dimension</vt:lpstr>
      <vt:lpstr>Episode</vt:lpstr>
      <vt:lpstr>Network – 2nd Dimension</vt:lpstr>
      <vt:lpstr>IOC</vt:lpstr>
      <vt:lpstr>IOC (Continued)</vt:lpstr>
      <vt:lpstr>Value Third Dimension</vt:lpstr>
      <vt:lpstr>Accountability… A Method</vt:lpstr>
      <vt:lpstr>First define the Time interval</vt:lpstr>
      <vt:lpstr>Once Interval decided, define Numerator</vt:lpstr>
      <vt:lpstr>Once Interval decided, Define Denominator</vt:lpstr>
      <vt:lpstr>Future Value Outcomes</vt:lpstr>
      <vt:lpstr>Value of the Inflection Point</vt:lpstr>
      <vt:lpstr>Framework for Individualizing Predictors of Disease1</vt:lpstr>
      <vt:lpstr>The Equation1</vt:lpstr>
      <vt:lpstr>The Model1</vt:lpstr>
      <vt:lpstr>The Trajectory1</vt:lpstr>
      <vt:lpstr>Healthy Days at Home (HDAH)</vt:lpstr>
      <vt:lpstr>Healthy Days at Home (cont.)</vt:lpstr>
      <vt:lpstr>Role of PCMH</vt:lpstr>
      <vt:lpstr>PCMH Sphere of Observation</vt:lpstr>
      <vt:lpstr>PCMH Sphere of Influence</vt:lpstr>
      <vt:lpstr>Various Technologies of 3 Dimensions </vt:lpstr>
      <vt:lpstr>Care Coordination and Collaboration </vt:lpstr>
      <vt:lpstr>References</vt:lpstr>
      <vt:lpstr>Resources/Contact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A. Hall</dc:creator>
  <cp:lastModifiedBy>James A. Hall</cp:lastModifiedBy>
  <cp:revision>153</cp:revision>
  <dcterms:created xsi:type="dcterms:W3CDTF">2015-10-12T18:27:48Z</dcterms:created>
  <dcterms:modified xsi:type="dcterms:W3CDTF">2017-11-26T05:23:26Z</dcterms:modified>
</cp:coreProperties>
</file>